
<file path=[Content_Types].xml><?xml version="1.0" encoding="utf-8"?>
<Types xmlns="http://schemas.openxmlformats.org/package/2006/content-types">
  <Default Extension="png" ContentType="image/png"/>
  <Default Extension="svg" ContentType="image/svg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word/media/image1246.svg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218</Words>
  <PresentationFormat>Bildschirmpräsentation (4:3)</PresentationFormat>
  <Paragraphs>51</Paragraphs>
  <Slides>1</Slides>
  <Notes>1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Times New Roman</vt:lpstr>
      <vt:lpstr>Larissa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2017-10-01T16:54:20Z</dcterms:created>
  <dcterms:modified xsi:type="dcterms:W3CDTF">2023-08-15T10:18:28Z</dcterms:modified>
</cp:coreProperties>
</file>

<file path=docProps/thumbnail.jpeg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3F86F5E-E70C-4C30-B988-94439ADBD515}" type="datetimeFigureOut">
              <a:rPr lang="de-DE" smtClean="0"/>
              <a:t>15.08.2023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789292B-8929-4EF3-890E-0510944A624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748916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89292B-8929-4EF3-890E-0510944A6243}" type="slidenum">
              <a:rPr lang="de-DE" smtClean="0"/>
              <a:t>1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10687559"/>
      </p:ext>
    </p:extLst>
  </p:cSld>
  <p:clrMapOvr>
    <a:masterClrMapping/>
  </p:clrMapOvr>
</p:notes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/>
              <a:t>Formatvorlage des Untertitelmasters durch Klicken bearbeiten</a:t>
            </a:r>
          </a:p>
        </p:txBody>
      </p:sp>
    </p:spTree>
    <p:extLst>
      <p:ext uri="{BB962C8B-B14F-4D97-AF65-F5344CB8AC3E}">
        <p14:creationId xmlns:p14="http://schemas.microsoft.com/office/powerpoint/2010/main" val="339330969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>
          <a:xfrm>
            <a:off x="251520" y="6471764"/>
            <a:ext cx="1090464" cy="365125"/>
          </a:xfrm>
          <a:prstGeom prst="rect">
            <a:avLst/>
          </a:prstGeom>
        </p:spPr>
        <p:txBody>
          <a:bodyPr/>
          <a:lstStyle/>
          <a:p>
            <a:r>
              <a:rPr lang="de-DE" smtClean="0"/>
              <a:t>Stand: 2021</a:t>
            </a:r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58A2F280-2270-44CC-AFC0-E783CFB1CBA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601927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>
          <a:xfrm>
            <a:off x="251520" y="6471764"/>
            <a:ext cx="1090464" cy="365125"/>
          </a:xfrm>
          <a:prstGeom prst="rect">
            <a:avLst/>
          </a:prstGeom>
        </p:spPr>
        <p:txBody>
          <a:bodyPr/>
          <a:lstStyle/>
          <a:p>
            <a:r>
              <a:rPr lang="de-DE" smtClean="0"/>
              <a:t>Stand: 2021</a:t>
            </a:r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58A2F280-2270-44CC-AFC0-E783CFB1CBA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033468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>
          <a:xfrm>
            <a:off x="251520" y="6471764"/>
            <a:ext cx="1090464" cy="365125"/>
          </a:xfrm>
          <a:prstGeom prst="rect">
            <a:avLst/>
          </a:prstGeom>
        </p:spPr>
        <p:txBody>
          <a:bodyPr/>
          <a:lstStyle/>
          <a:p>
            <a:r>
              <a:rPr lang="de-DE" smtClean="0"/>
              <a:t>Stand: 2021</a:t>
            </a:r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58A2F280-2270-44CC-AFC0-E783CFB1CBA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8436409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>
          <a:xfrm>
            <a:off x="251520" y="6471764"/>
            <a:ext cx="1090464" cy="365125"/>
          </a:xfrm>
          <a:prstGeom prst="rect">
            <a:avLst/>
          </a:prstGeom>
        </p:spPr>
        <p:txBody>
          <a:bodyPr/>
          <a:lstStyle/>
          <a:p>
            <a:r>
              <a:rPr lang="de-DE" smtClean="0"/>
              <a:t>Stand: 2021</a:t>
            </a:r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58A2F280-2270-44CC-AFC0-E783CFB1CBA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7314473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>
          <a:xfrm>
            <a:off x="251520" y="6471764"/>
            <a:ext cx="1090464" cy="365125"/>
          </a:xfrm>
          <a:prstGeom prst="rect">
            <a:avLst/>
          </a:prstGeom>
        </p:spPr>
        <p:txBody>
          <a:bodyPr/>
          <a:lstStyle/>
          <a:p>
            <a:r>
              <a:rPr lang="de-DE" smtClean="0"/>
              <a:t>Stand: 2021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58A2F280-2270-44CC-AFC0-E783CFB1CBA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6859342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>
          <a:xfrm>
            <a:off x="251520" y="6471764"/>
            <a:ext cx="1090464" cy="365125"/>
          </a:xfrm>
          <a:prstGeom prst="rect">
            <a:avLst/>
          </a:prstGeom>
        </p:spPr>
        <p:txBody>
          <a:bodyPr/>
          <a:lstStyle/>
          <a:p>
            <a:r>
              <a:rPr lang="de-DE" smtClean="0"/>
              <a:t>Stand: 2021</a:t>
            </a:r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58A2F280-2270-44CC-AFC0-E783CFB1CBA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375628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>
          <a:xfrm>
            <a:off x="251520" y="6471764"/>
            <a:ext cx="1090464" cy="365125"/>
          </a:xfrm>
          <a:prstGeom prst="rect">
            <a:avLst/>
          </a:prstGeom>
        </p:spPr>
        <p:txBody>
          <a:bodyPr/>
          <a:lstStyle/>
          <a:p>
            <a:r>
              <a:rPr lang="de-DE" smtClean="0"/>
              <a:t>Stand: 2021</a:t>
            </a:r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58A2F280-2270-44CC-AFC0-E783CFB1CBA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2950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>
          <a:xfrm>
            <a:off x="251520" y="6471764"/>
            <a:ext cx="1090464" cy="365125"/>
          </a:xfrm>
          <a:prstGeom prst="rect">
            <a:avLst/>
          </a:prstGeom>
        </p:spPr>
        <p:txBody>
          <a:bodyPr/>
          <a:lstStyle/>
          <a:p>
            <a:r>
              <a:rPr lang="de-DE" smtClean="0"/>
              <a:t>Stand: 2021</a:t>
            </a:r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58A2F280-2270-44CC-AFC0-E783CFB1CBA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5296269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>
          <a:xfrm>
            <a:off x="251520" y="6471764"/>
            <a:ext cx="1090464" cy="365125"/>
          </a:xfrm>
          <a:prstGeom prst="rect">
            <a:avLst/>
          </a:prstGeom>
        </p:spPr>
        <p:txBody>
          <a:bodyPr/>
          <a:lstStyle/>
          <a:p>
            <a:r>
              <a:rPr lang="de-DE" smtClean="0"/>
              <a:t>Stand: 2021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58A2F280-2270-44CC-AFC0-E783CFB1CBA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655816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>
          <a:xfrm>
            <a:off x="251520" y="6471764"/>
            <a:ext cx="1090464" cy="365125"/>
          </a:xfrm>
          <a:prstGeom prst="rect">
            <a:avLst/>
          </a:prstGeom>
        </p:spPr>
        <p:txBody>
          <a:bodyPr/>
          <a:lstStyle/>
          <a:p>
            <a:r>
              <a:rPr lang="de-DE" smtClean="0"/>
              <a:t>Stand: 2021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58A2F280-2270-44CC-AFC0-E783CFB1CBA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482575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5" name="Rechteck 4"/>
          <p:cNvSpPr/>
          <p:nvPr userDrawn="1"/>
        </p:nvSpPr>
        <p:spPr>
          <a:xfrm>
            <a:off x="179512" y="6525344"/>
            <a:ext cx="8568952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de-DE" sz="900" kern="1200" dirty="0" smtClean="0">
                <a:solidFill>
                  <a:srgbClr val="C00000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Stand: 2022	Fachkraft Gastronomie, Fachmann/Fachfrau für Systemgastronomie,</a:t>
            </a:r>
            <a:r>
              <a:rPr lang="de-DE" sz="900" kern="1200" baseline="0" dirty="0" smtClean="0">
                <a:solidFill>
                  <a:srgbClr val="C00000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</a:t>
            </a:r>
            <a:r>
              <a:rPr lang="de-DE" sz="900" kern="1200" dirty="0" smtClean="0">
                <a:solidFill>
                  <a:srgbClr val="C00000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Fachmann/Fachfrau für Restaurants und Veranstaltungsgastronomie, Fachkraft Küche, Koch/Köchin, Hotelfachmann/Hotelfachfrau, Kaufmann/Kauffrau für Hotelmanagement</a:t>
            </a:r>
            <a:endParaRPr lang="de-DE" sz="900" kern="1200" dirty="0">
              <a:solidFill>
                <a:srgbClr val="C00000"/>
              </a:solidFill>
              <a:latin typeface="Arial" panose="020B0604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32396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1249" Type="http://schemas.openxmlformats.org/officeDocument/2006/relationships/image" Target="../../word/media/image1246.sv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feld 3"/>
          <p:cNvSpPr txBox="1"/>
          <p:nvPr/>
        </p:nvSpPr>
        <p:spPr>
          <a:xfrm>
            <a:off x="207580" y="205334"/>
            <a:ext cx="8703311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600" b="1" dirty="0" err="1" smtClean="0">
                <a:solidFill>
                  <a:srgbClr val="C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Advance</a:t>
            </a:r>
            <a:r>
              <a:rPr lang="de-DE" sz="1600" b="1" dirty="0" smtClean="0">
                <a:solidFill>
                  <a:srgbClr val="C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Organizer: </a:t>
            </a:r>
            <a:r>
              <a:rPr lang="de-DE" sz="1600" b="1" smtClean="0">
                <a:solidFill>
                  <a:srgbClr val="C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Lernfeld 1 </a:t>
            </a:r>
            <a:r>
              <a:rPr lang="de-DE" sz="1600" b="1" dirty="0" smtClean="0">
                <a:solidFill>
                  <a:srgbClr val="C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– Die </a:t>
            </a:r>
            <a:r>
              <a:rPr lang="de-DE" sz="1600" b="1" dirty="0">
                <a:solidFill>
                  <a:srgbClr val="C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eigene Rolle im Betrieb mitgestalten und am Wirtschaftsleben teilnehmen </a:t>
            </a:r>
          </a:p>
        </p:txBody>
      </p:sp>
      <p:sp>
        <p:nvSpPr>
          <p:cNvPr id="47" name="AutoShape 4" descr="Bildergebnis für buchungsstempel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/>
          </a:p>
        </p:txBody>
      </p:sp>
      <p:sp>
        <p:nvSpPr>
          <p:cNvPr id="112" name="Textfeld 111"/>
          <p:cNvSpPr txBox="1"/>
          <p:nvPr/>
        </p:nvSpPr>
        <p:spPr>
          <a:xfrm>
            <a:off x="252123" y="789132"/>
            <a:ext cx="7560237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050" dirty="0" smtClean="0">
                <a:solidFill>
                  <a:srgbClr val="C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„Die </a:t>
            </a:r>
            <a:r>
              <a:rPr lang="de-DE" sz="1050" dirty="0">
                <a:solidFill>
                  <a:srgbClr val="C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Schülerinnen und Schüler verfügen über die Kompetenz, ihre Rolle innerhalb des Betriebs zu gestalten und ihre Aufgaben und Rechte im Wirtschaftsleben und in der Gesellschaft verantwortlich </a:t>
            </a:r>
            <a:r>
              <a:rPr lang="de-DE" sz="1050" dirty="0" smtClean="0">
                <a:solidFill>
                  <a:srgbClr val="C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wahrzunehmen.“ </a:t>
            </a:r>
            <a:endParaRPr lang="de-DE" sz="1050" dirty="0">
              <a:solidFill>
                <a:srgbClr val="C00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" name="Rechteck 4"/>
          <p:cNvSpPr/>
          <p:nvPr/>
        </p:nvSpPr>
        <p:spPr>
          <a:xfrm>
            <a:off x="169709" y="1408296"/>
            <a:ext cx="2596454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de-DE" sz="900" b="1" dirty="0">
                <a:latin typeface="Arial" panose="020B0604020202020204" pitchFamily="34" charset="0"/>
                <a:ea typeface="Times New Roman" panose="02020603050405020304" pitchFamily="18" charset="0"/>
              </a:rPr>
              <a:t>Konzept der dualen Berufsausbildung darstellen</a:t>
            </a:r>
          </a:p>
        </p:txBody>
      </p:sp>
      <p:sp>
        <p:nvSpPr>
          <p:cNvPr id="77" name="Rechteck 76"/>
          <p:cNvSpPr/>
          <p:nvPr/>
        </p:nvSpPr>
        <p:spPr>
          <a:xfrm>
            <a:off x="3059089" y="1326234"/>
            <a:ext cx="3002891" cy="369332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de-DE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de-DE" sz="900" i="1" dirty="0">
                <a:latin typeface="Arial" panose="020B0604020202020204" pitchFamily="34" charset="0"/>
                <a:cs typeface="Arial" panose="020B0604020202020204" pitchFamily="34" charset="0"/>
              </a:rPr>
              <a:t>rechtliche Regelungen zur Berufsbildung, zum Jugendarbeitsschutz und zum </a:t>
            </a:r>
            <a:r>
              <a:rPr lang="de-DE" sz="900" i="1" dirty="0" smtClean="0">
                <a:latin typeface="Arial" panose="020B0604020202020204" pitchFamily="34" charset="0"/>
                <a:cs typeface="Arial" panose="020B0604020202020204" pitchFamily="34" charset="0"/>
              </a:rPr>
              <a:t>Ausbildungsvertrag</a:t>
            </a:r>
            <a:endParaRPr lang="de-DE" sz="9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" name="Rechteck 1"/>
          <p:cNvSpPr/>
          <p:nvPr/>
        </p:nvSpPr>
        <p:spPr>
          <a:xfrm>
            <a:off x="3315066" y="1704266"/>
            <a:ext cx="2358008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de-DE" sz="900" b="1" dirty="0">
                <a:latin typeface="Arial" panose="020B0604020202020204" pitchFamily="34" charset="0"/>
                <a:ea typeface="Times New Roman" panose="02020603050405020304" pitchFamily="18" charset="0"/>
              </a:rPr>
              <a:t>Rechte und Pflichten während der Ausbildung darstellen</a:t>
            </a:r>
          </a:p>
        </p:txBody>
      </p:sp>
      <p:sp>
        <p:nvSpPr>
          <p:cNvPr id="12" name="Rechteck 11"/>
          <p:cNvSpPr/>
          <p:nvPr/>
        </p:nvSpPr>
        <p:spPr>
          <a:xfrm>
            <a:off x="6468352" y="1880224"/>
            <a:ext cx="2109216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de-DE" sz="900" b="1" dirty="0">
                <a:latin typeface="Arial" panose="020B0604020202020204" pitchFamily="34" charset="0"/>
                <a:ea typeface="Times New Roman" panose="02020603050405020304" pitchFamily="18" charset="0"/>
              </a:rPr>
              <a:t>Rechte und Pflichten aus dem Arbeitsvertrag analysieren</a:t>
            </a:r>
            <a:endParaRPr lang="de-DE" sz="900" dirty="0"/>
          </a:p>
        </p:txBody>
      </p:sp>
      <p:sp>
        <p:nvSpPr>
          <p:cNvPr id="14" name="Rechteck 13"/>
          <p:cNvSpPr/>
          <p:nvPr/>
        </p:nvSpPr>
        <p:spPr>
          <a:xfrm>
            <a:off x="7265246" y="2548033"/>
            <a:ext cx="1933698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de-DE" sz="900" b="1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Betriebliche Maßnahmen zur Erhaltung der Gesundheit und Leistungsfähigkeit erkunden</a:t>
            </a:r>
            <a:endParaRPr lang="de-DE" sz="9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5" name="Rechteck 14"/>
          <p:cNvSpPr/>
          <p:nvPr/>
        </p:nvSpPr>
        <p:spPr>
          <a:xfrm>
            <a:off x="7130277" y="3699133"/>
            <a:ext cx="2069976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de-DE" sz="900" b="1" dirty="0">
                <a:latin typeface="Arial" panose="020B0604020202020204" pitchFamily="34" charset="0"/>
                <a:ea typeface="Times New Roman" panose="02020603050405020304" pitchFamily="18" charset="0"/>
              </a:rPr>
              <a:t>Maßnahmen des Arbeitsschutzes darstellen</a:t>
            </a:r>
            <a:endParaRPr lang="de-DE" sz="900" dirty="0"/>
          </a:p>
        </p:txBody>
      </p:sp>
      <p:sp>
        <p:nvSpPr>
          <p:cNvPr id="16" name="Rechteck 15"/>
          <p:cNvSpPr/>
          <p:nvPr/>
        </p:nvSpPr>
        <p:spPr>
          <a:xfrm>
            <a:off x="7437472" y="4926560"/>
            <a:ext cx="1925960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de-DE" sz="900" b="1" dirty="0">
                <a:latin typeface="Arial" panose="020B0604020202020204" pitchFamily="34" charset="0"/>
                <a:ea typeface="Times New Roman" panose="02020603050405020304" pitchFamily="18" charset="0"/>
              </a:rPr>
              <a:t>Möglichkeiten nachhaltigen betrieblichen Handelns aufzeigen</a:t>
            </a:r>
            <a:endParaRPr lang="de-DE" sz="900" dirty="0"/>
          </a:p>
        </p:txBody>
      </p:sp>
      <p:sp>
        <p:nvSpPr>
          <p:cNvPr id="18" name="Rechteck 17"/>
          <p:cNvSpPr/>
          <p:nvPr/>
        </p:nvSpPr>
        <p:spPr>
          <a:xfrm>
            <a:off x="5985285" y="5633731"/>
            <a:ext cx="2069976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de-DE" sz="900" b="1" dirty="0">
                <a:latin typeface="Arial" panose="020B0604020202020204" pitchFamily="34" charset="0"/>
                <a:ea typeface="Times New Roman" panose="02020603050405020304" pitchFamily="18" charset="0"/>
              </a:rPr>
              <a:t>Betriebliche Regelungen zum Datenschutz und zur Datensicherheit darstellen</a:t>
            </a:r>
            <a:endParaRPr lang="de-DE" sz="900" dirty="0"/>
          </a:p>
        </p:txBody>
      </p:sp>
      <p:sp>
        <p:nvSpPr>
          <p:cNvPr id="21" name="Rechteck 20"/>
          <p:cNvSpPr/>
          <p:nvPr/>
        </p:nvSpPr>
        <p:spPr>
          <a:xfrm>
            <a:off x="4027203" y="5763680"/>
            <a:ext cx="1565920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de-DE" sz="900" b="1" dirty="0">
                <a:latin typeface="Arial" panose="020B0604020202020204" pitchFamily="34" charset="0"/>
                <a:ea typeface="Times New Roman" panose="02020603050405020304" pitchFamily="18" charset="0"/>
              </a:rPr>
              <a:t>Chancen und Risiken der Nutzung digitaler Medien diskutieren</a:t>
            </a:r>
            <a:endParaRPr lang="de-DE" sz="900" dirty="0"/>
          </a:p>
        </p:txBody>
      </p:sp>
      <p:sp>
        <p:nvSpPr>
          <p:cNvPr id="23" name="Rechteck 22"/>
          <p:cNvSpPr/>
          <p:nvPr/>
        </p:nvSpPr>
        <p:spPr>
          <a:xfrm>
            <a:off x="1791287" y="5899689"/>
            <a:ext cx="184375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de-DE" sz="900" b="1" dirty="0">
                <a:latin typeface="Arial" panose="020B0604020202020204" pitchFamily="34" charset="0"/>
                <a:ea typeface="Times New Roman" panose="02020603050405020304" pitchFamily="18" charset="0"/>
              </a:rPr>
              <a:t>Deutsches Steuerrecht und die agierenden Institutionen darstellen</a:t>
            </a:r>
            <a:endParaRPr lang="de-DE" sz="900" dirty="0"/>
          </a:p>
        </p:txBody>
      </p:sp>
      <p:sp>
        <p:nvSpPr>
          <p:cNvPr id="33" name="Rechteck 32"/>
          <p:cNvSpPr/>
          <p:nvPr/>
        </p:nvSpPr>
        <p:spPr>
          <a:xfrm>
            <a:off x="143153" y="5225363"/>
            <a:ext cx="214198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de-DE" sz="900" b="1" dirty="0">
                <a:latin typeface="Arial" panose="020B0604020202020204" pitchFamily="34" charset="0"/>
                <a:ea typeface="Times New Roman" panose="02020603050405020304" pitchFamily="18" charset="0"/>
              </a:rPr>
              <a:t>Betriebliche Abläufe unterscheiden und Stellung des Betriebs im Wirtschaftssystem einordnen</a:t>
            </a:r>
            <a:endParaRPr lang="de-DE" sz="900" dirty="0"/>
          </a:p>
        </p:txBody>
      </p:sp>
      <p:sp>
        <p:nvSpPr>
          <p:cNvPr id="34" name="Rechteck 33"/>
          <p:cNvSpPr/>
          <p:nvPr/>
        </p:nvSpPr>
        <p:spPr>
          <a:xfrm>
            <a:off x="108767" y="4320386"/>
            <a:ext cx="1637928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de-DE" sz="900" b="1" dirty="0">
                <a:latin typeface="Arial" panose="020B0604020202020204" pitchFamily="34" charset="0"/>
                <a:ea typeface="Times New Roman" panose="02020603050405020304" pitchFamily="18" charset="0"/>
              </a:rPr>
              <a:t>Privates und öffentliches Recht abgrenzen</a:t>
            </a:r>
            <a:endParaRPr lang="de-DE" sz="900" dirty="0"/>
          </a:p>
        </p:txBody>
      </p:sp>
      <p:sp>
        <p:nvSpPr>
          <p:cNvPr id="54" name="Rechteck 53"/>
          <p:cNvSpPr/>
          <p:nvPr/>
        </p:nvSpPr>
        <p:spPr>
          <a:xfrm>
            <a:off x="169709" y="3204959"/>
            <a:ext cx="2572610" cy="2308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de-DE" sz="900" b="1" dirty="0">
                <a:latin typeface="Arial" panose="020B0604020202020204" pitchFamily="34" charset="0"/>
                <a:ea typeface="Times New Roman" panose="02020603050405020304" pitchFamily="18" charset="0"/>
              </a:rPr>
              <a:t>Rechts- und Geschäftsfähigkeit erläutern</a:t>
            </a:r>
            <a:endParaRPr lang="de-DE" sz="900" dirty="0"/>
          </a:p>
        </p:txBody>
      </p:sp>
      <p:sp>
        <p:nvSpPr>
          <p:cNvPr id="55" name="Rechteck 54"/>
          <p:cNvSpPr/>
          <p:nvPr/>
        </p:nvSpPr>
        <p:spPr>
          <a:xfrm>
            <a:off x="2639390" y="2847137"/>
            <a:ext cx="1417604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de-DE" sz="900" b="1" dirty="0">
                <a:latin typeface="Arial" panose="020B0604020202020204" pitchFamily="34" charset="0"/>
                <a:ea typeface="Times New Roman" panose="02020603050405020304" pitchFamily="18" charset="0"/>
              </a:rPr>
              <a:t>Besitz und Eigentum unterscheiden</a:t>
            </a:r>
            <a:endParaRPr lang="de-DE" sz="900" dirty="0"/>
          </a:p>
        </p:txBody>
      </p:sp>
      <p:sp>
        <p:nvSpPr>
          <p:cNvPr id="56" name="Rechteck 55"/>
          <p:cNvSpPr/>
          <p:nvPr/>
        </p:nvSpPr>
        <p:spPr>
          <a:xfrm>
            <a:off x="4374494" y="2936525"/>
            <a:ext cx="1863647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de-DE" sz="900" b="1" dirty="0">
                <a:latin typeface="Arial" panose="020B0604020202020204" pitchFamily="34" charset="0"/>
                <a:ea typeface="Times New Roman" panose="02020603050405020304" pitchFamily="18" charset="0"/>
              </a:rPr>
              <a:t>Zustandekommen von Rechtsgeschäften erläutern</a:t>
            </a:r>
            <a:endParaRPr lang="de-DE" sz="900" dirty="0"/>
          </a:p>
        </p:txBody>
      </p:sp>
      <p:sp>
        <p:nvSpPr>
          <p:cNvPr id="58" name="Rechteck 57"/>
          <p:cNvSpPr/>
          <p:nvPr/>
        </p:nvSpPr>
        <p:spPr>
          <a:xfrm>
            <a:off x="4254712" y="3813428"/>
            <a:ext cx="2816597" cy="2308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de-DE" sz="900" b="1" dirty="0">
                <a:latin typeface="Arial" panose="020B0604020202020204" pitchFamily="34" charset="0"/>
                <a:ea typeface="Times New Roman" panose="02020603050405020304" pitchFamily="18" charset="0"/>
              </a:rPr>
              <a:t>Grundlagen des Arbeitsrechts darstellen</a:t>
            </a:r>
            <a:endParaRPr lang="de-DE" sz="900" dirty="0"/>
          </a:p>
        </p:txBody>
      </p:sp>
      <p:sp>
        <p:nvSpPr>
          <p:cNvPr id="59" name="Rechteck 58"/>
          <p:cNvSpPr/>
          <p:nvPr/>
        </p:nvSpPr>
        <p:spPr>
          <a:xfrm>
            <a:off x="3758423" y="4641219"/>
            <a:ext cx="3412873" cy="2308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de-DE" sz="900" b="1" dirty="0">
                <a:latin typeface="Arial" panose="020B0604020202020204" pitchFamily="34" charset="0"/>
                <a:ea typeface="Times New Roman" panose="02020603050405020304" pitchFamily="18" charset="0"/>
              </a:rPr>
              <a:t>Rechtliche Grundlagen steuerberatender Berufe darstellen</a:t>
            </a:r>
            <a:endParaRPr lang="de-DE" sz="900" dirty="0"/>
          </a:p>
        </p:txBody>
      </p:sp>
      <p:sp>
        <p:nvSpPr>
          <p:cNvPr id="61" name="Rechteck 60"/>
          <p:cNvSpPr/>
          <p:nvPr/>
        </p:nvSpPr>
        <p:spPr>
          <a:xfrm>
            <a:off x="2845898" y="5152565"/>
            <a:ext cx="2362610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de-DE" sz="900" b="1" dirty="0">
                <a:latin typeface="Arial" panose="020B0604020202020204" pitchFamily="34" charset="0"/>
                <a:ea typeface="Times New Roman" panose="02020603050405020304" pitchFamily="18" charset="0"/>
              </a:rPr>
              <a:t>Fort- und Weiterbildungsmöglichkeiten erkunden</a:t>
            </a:r>
            <a:endParaRPr lang="de-DE" sz="900" dirty="0"/>
          </a:p>
        </p:txBody>
      </p:sp>
      <p:sp>
        <p:nvSpPr>
          <p:cNvPr id="28" name="Rechteck 27"/>
          <p:cNvSpPr/>
          <p:nvPr/>
        </p:nvSpPr>
        <p:spPr>
          <a:xfrm>
            <a:off x="1635981" y="1710157"/>
            <a:ext cx="393056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de-DE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BBiG</a:t>
            </a:r>
          </a:p>
        </p:txBody>
      </p:sp>
      <p:sp>
        <p:nvSpPr>
          <p:cNvPr id="29" name="Textfeld 28"/>
          <p:cNvSpPr txBox="1"/>
          <p:nvPr/>
        </p:nvSpPr>
        <p:spPr>
          <a:xfrm>
            <a:off x="1964081" y="1600599"/>
            <a:ext cx="372561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600" dirty="0" smtClean="0">
                <a:solidFill>
                  <a:schemeClr val="bg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§</a:t>
            </a:r>
            <a:endParaRPr lang="de-DE" sz="1600" dirty="0">
              <a:solidFill>
                <a:schemeClr val="bg1">
                  <a:lumMod val="7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0" name="Rechteck 29"/>
          <p:cNvSpPr/>
          <p:nvPr/>
        </p:nvSpPr>
        <p:spPr>
          <a:xfrm>
            <a:off x="6176731" y="1625390"/>
            <a:ext cx="3002891" cy="230832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de-DE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de-DE" sz="900" i="1" dirty="0">
                <a:latin typeface="Arial" panose="020B0604020202020204" pitchFamily="34" charset="0"/>
                <a:cs typeface="Arial" panose="020B0604020202020204" pitchFamily="34" charset="0"/>
              </a:rPr>
              <a:t>rechtliche Regelungen </a:t>
            </a:r>
            <a:r>
              <a:rPr lang="de-DE" sz="900" i="1" dirty="0" smtClean="0">
                <a:latin typeface="Arial" panose="020B0604020202020204" pitchFamily="34" charset="0"/>
                <a:cs typeface="Arial" panose="020B0604020202020204" pitchFamily="34" charset="0"/>
              </a:rPr>
              <a:t>[…] </a:t>
            </a:r>
            <a:r>
              <a:rPr lang="de-DE" sz="900" i="1" dirty="0">
                <a:latin typeface="Arial" panose="020B0604020202020204" pitchFamily="34" charset="0"/>
                <a:cs typeface="Arial" panose="020B0604020202020204" pitchFamily="34" charset="0"/>
              </a:rPr>
              <a:t>zum </a:t>
            </a:r>
            <a:r>
              <a:rPr lang="de-DE" sz="900" i="1" dirty="0" smtClean="0">
                <a:latin typeface="Arial" panose="020B0604020202020204" pitchFamily="34" charset="0"/>
                <a:cs typeface="Arial" panose="020B0604020202020204" pitchFamily="34" charset="0"/>
              </a:rPr>
              <a:t>[…] </a:t>
            </a:r>
            <a:r>
              <a:rPr lang="de-DE" sz="900" i="1" dirty="0">
                <a:latin typeface="Arial" panose="020B0604020202020204" pitchFamily="34" charset="0"/>
                <a:cs typeface="Arial" panose="020B0604020202020204" pitchFamily="34" charset="0"/>
              </a:rPr>
              <a:t>Arbeitsvertrag</a:t>
            </a:r>
            <a:endParaRPr lang="de-DE" sz="9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1" name="Rechteck 30"/>
          <p:cNvSpPr/>
          <p:nvPr/>
        </p:nvSpPr>
        <p:spPr>
          <a:xfrm>
            <a:off x="4714913" y="1931807"/>
            <a:ext cx="593432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de-DE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BBiG</a:t>
            </a:r>
          </a:p>
          <a:p>
            <a:r>
              <a:rPr lang="de-DE" sz="7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JArbSchG</a:t>
            </a:r>
            <a:endParaRPr lang="de-DE" sz="7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2" name="Textfeld 31"/>
          <p:cNvSpPr txBox="1"/>
          <p:nvPr/>
        </p:nvSpPr>
        <p:spPr>
          <a:xfrm>
            <a:off x="5208508" y="1906237"/>
            <a:ext cx="372561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600" dirty="0" smtClean="0">
                <a:solidFill>
                  <a:schemeClr val="bg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§</a:t>
            </a:r>
            <a:endParaRPr lang="de-DE" sz="1600" dirty="0">
              <a:solidFill>
                <a:schemeClr val="bg1">
                  <a:lumMod val="7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5" name="Rechteck 34"/>
          <p:cNvSpPr/>
          <p:nvPr/>
        </p:nvSpPr>
        <p:spPr>
          <a:xfrm>
            <a:off x="8244559" y="4009579"/>
            <a:ext cx="548548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de-DE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ArbSchG</a:t>
            </a:r>
          </a:p>
        </p:txBody>
      </p:sp>
      <p:sp>
        <p:nvSpPr>
          <p:cNvPr id="36" name="Textfeld 35"/>
          <p:cNvSpPr txBox="1"/>
          <p:nvPr/>
        </p:nvSpPr>
        <p:spPr>
          <a:xfrm>
            <a:off x="8734373" y="3911976"/>
            <a:ext cx="372561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600" dirty="0" smtClean="0">
                <a:solidFill>
                  <a:schemeClr val="bg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§</a:t>
            </a:r>
            <a:endParaRPr lang="de-DE" sz="1600" dirty="0">
              <a:solidFill>
                <a:schemeClr val="bg1">
                  <a:lumMod val="7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7" name="Rechteck 36"/>
          <p:cNvSpPr/>
          <p:nvPr/>
        </p:nvSpPr>
        <p:spPr>
          <a:xfrm>
            <a:off x="7338281" y="6105567"/>
            <a:ext cx="508473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de-DE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DSGVO</a:t>
            </a:r>
          </a:p>
          <a:p>
            <a:r>
              <a:rPr lang="de-DE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BDSG</a:t>
            </a:r>
          </a:p>
        </p:txBody>
      </p:sp>
      <p:sp>
        <p:nvSpPr>
          <p:cNvPr id="38" name="Textfeld 37"/>
          <p:cNvSpPr txBox="1"/>
          <p:nvPr/>
        </p:nvSpPr>
        <p:spPr>
          <a:xfrm>
            <a:off x="7740463" y="6067451"/>
            <a:ext cx="372561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600" dirty="0" smtClean="0">
                <a:solidFill>
                  <a:schemeClr val="bg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§</a:t>
            </a:r>
            <a:endParaRPr lang="de-DE" sz="1600" dirty="0">
              <a:solidFill>
                <a:schemeClr val="bg1">
                  <a:lumMod val="7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Rechteck 2"/>
          <p:cNvSpPr/>
          <p:nvPr/>
        </p:nvSpPr>
        <p:spPr>
          <a:xfrm>
            <a:off x="116666" y="4092315"/>
            <a:ext cx="2504214" cy="2308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de-DE" sz="900" i="1" dirty="0" smtClean="0">
                <a:latin typeface="Arial" panose="020B0604020202020204" pitchFamily="34" charset="0"/>
                <a:cs typeface="Arial" panose="020B0604020202020204" pitchFamily="34" charset="0"/>
              </a:rPr>
              <a:t>Abgrenzung </a:t>
            </a:r>
            <a:r>
              <a:rPr lang="de-DE" sz="900" i="1" dirty="0">
                <a:latin typeface="Arial" panose="020B0604020202020204" pitchFamily="34" charset="0"/>
                <a:cs typeface="Arial" panose="020B0604020202020204" pitchFamily="34" charset="0"/>
              </a:rPr>
              <a:t>privates und </a:t>
            </a:r>
            <a:r>
              <a:rPr lang="de-DE" sz="900" i="1" dirty="0" smtClean="0">
                <a:latin typeface="Arial" panose="020B0604020202020204" pitchFamily="34" charset="0"/>
                <a:cs typeface="Arial" panose="020B0604020202020204" pitchFamily="34" charset="0"/>
              </a:rPr>
              <a:t>öffentliches </a:t>
            </a:r>
            <a:r>
              <a:rPr lang="de-DE" sz="900" i="1" dirty="0">
                <a:latin typeface="Arial" panose="020B0604020202020204" pitchFamily="34" charset="0"/>
                <a:cs typeface="Arial" panose="020B0604020202020204" pitchFamily="34" charset="0"/>
              </a:rPr>
              <a:t>Recht</a:t>
            </a:r>
          </a:p>
        </p:txBody>
      </p:sp>
      <p:sp>
        <p:nvSpPr>
          <p:cNvPr id="6" name="Rechteck 5"/>
          <p:cNvSpPr/>
          <p:nvPr/>
        </p:nvSpPr>
        <p:spPr>
          <a:xfrm>
            <a:off x="397427" y="2989998"/>
            <a:ext cx="2150545" cy="2308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de-DE" sz="900" i="1" dirty="0" smtClean="0">
                <a:latin typeface="Arial" panose="020B0604020202020204" pitchFamily="34" charset="0"/>
                <a:cs typeface="Arial" panose="020B0604020202020204" pitchFamily="34" charset="0"/>
              </a:rPr>
              <a:t>Rechts- und </a:t>
            </a:r>
            <a:r>
              <a:rPr lang="de-DE" sz="900" i="1" dirty="0">
                <a:latin typeface="Arial" panose="020B0604020202020204" pitchFamily="34" charset="0"/>
                <a:cs typeface="Arial" panose="020B0604020202020204" pitchFamily="34" charset="0"/>
              </a:rPr>
              <a:t>Geschäftsfähigkeit</a:t>
            </a:r>
          </a:p>
        </p:txBody>
      </p:sp>
      <p:sp>
        <p:nvSpPr>
          <p:cNvPr id="7" name="Rechteck 6"/>
          <p:cNvSpPr/>
          <p:nvPr/>
        </p:nvSpPr>
        <p:spPr>
          <a:xfrm>
            <a:off x="2759100" y="2609104"/>
            <a:ext cx="1050288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de-DE" sz="900" i="1" dirty="0">
                <a:latin typeface="Arial" panose="020B0604020202020204" pitchFamily="34" charset="0"/>
                <a:cs typeface="Arial" panose="020B0604020202020204" pitchFamily="34" charset="0"/>
              </a:rPr>
              <a:t>Besitz, Eigentum</a:t>
            </a:r>
          </a:p>
        </p:txBody>
      </p:sp>
      <p:sp>
        <p:nvSpPr>
          <p:cNvPr id="8" name="Rechteck 7"/>
          <p:cNvSpPr/>
          <p:nvPr/>
        </p:nvSpPr>
        <p:spPr>
          <a:xfrm>
            <a:off x="4504993" y="2726161"/>
            <a:ext cx="1256139" cy="2308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de-DE" sz="900" i="1" dirty="0" smtClean="0">
                <a:latin typeface="Arial" panose="020B0604020202020204" pitchFamily="34" charset="0"/>
                <a:cs typeface="Arial" panose="020B0604020202020204" pitchFamily="34" charset="0"/>
              </a:rPr>
              <a:t>Rechtsgeschäfte</a:t>
            </a:r>
            <a:endParaRPr lang="de-DE" sz="900" i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9" name="Rechteck 8"/>
          <p:cNvSpPr/>
          <p:nvPr/>
        </p:nvSpPr>
        <p:spPr>
          <a:xfrm>
            <a:off x="4133237" y="3601032"/>
            <a:ext cx="2555611" cy="2308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de-DE" sz="900" i="1" dirty="0" smtClean="0">
                <a:latin typeface="Arial" panose="020B0604020202020204" pitchFamily="34" charset="0"/>
                <a:cs typeface="Arial" panose="020B0604020202020204" pitchFamily="34" charset="0"/>
              </a:rPr>
              <a:t>Kündigungsschutz, Urlaub</a:t>
            </a:r>
            <a:r>
              <a:rPr lang="de-DE" sz="900" i="1" dirty="0">
                <a:latin typeface="Arial" panose="020B0604020202020204" pitchFamily="34" charset="0"/>
                <a:cs typeface="Arial" panose="020B0604020202020204" pitchFamily="34" charset="0"/>
              </a:rPr>
              <a:t>, Mutterschutz</a:t>
            </a:r>
          </a:p>
        </p:txBody>
      </p:sp>
      <p:sp>
        <p:nvSpPr>
          <p:cNvPr id="10" name="Rechteck 9"/>
          <p:cNvSpPr/>
          <p:nvPr/>
        </p:nvSpPr>
        <p:spPr>
          <a:xfrm>
            <a:off x="3095849" y="4424997"/>
            <a:ext cx="4897162" cy="2308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de-DE" sz="900" i="1" dirty="0" smtClean="0">
                <a:latin typeface="Arial" panose="020B0604020202020204" pitchFamily="34" charset="0"/>
                <a:cs typeface="Arial" panose="020B0604020202020204" pitchFamily="34" charset="0"/>
              </a:rPr>
              <a:t>Verschwiegenheit, Fristenkontrolle</a:t>
            </a:r>
            <a:r>
              <a:rPr lang="de-DE" sz="900" i="1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de-DE" sz="900" i="1" dirty="0" smtClean="0">
                <a:latin typeface="Arial" panose="020B0604020202020204" pitchFamily="34" charset="0"/>
                <a:cs typeface="Arial" panose="020B0604020202020204" pitchFamily="34" charset="0"/>
              </a:rPr>
              <a:t>Aufbewahrung</a:t>
            </a:r>
            <a:r>
              <a:rPr lang="de-DE" sz="900" i="1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de-DE" sz="900" i="1" dirty="0" smtClean="0">
                <a:latin typeface="Arial" panose="020B0604020202020204" pitchFamily="34" charset="0"/>
                <a:cs typeface="Arial" panose="020B0604020202020204" pitchFamily="34" charset="0"/>
              </a:rPr>
              <a:t>Steuerberatervergütungsverordnung</a:t>
            </a:r>
            <a:endParaRPr lang="de-DE" sz="900" i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3" name="Inhaltsplatzhalter 2"/>
          <p:cNvSpPr txBox="1">
            <a:spLocks/>
          </p:cNvSpPr>
          <p:nvPr/>
        </p:nvSpPr>
        <p:spPr>
          <a:xfrm>
            <a:off x="116666" y="6474552"/>
            <a:ext cx="8712968" cy="221442"/>
          </a:xfrm>
          <a:prstGeom prst="rect">
            <a:avLst/>
          </a:prstGeom>
        </p:spPr>
        <p:txBody>
          <a:bodyPr/>
          <a:lstStyle>
            <a:lvl1pPr marL="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3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tabLst>
                <a:tab pos="3138488" algn="l"/>
              </a:tabLst>
            </a:pPr>
            <a:r>
              <a:rPr lang="de-DE" sz="900" dirty="0" smtClean="0">
                <a:solidFill>
                  <a:srgbClr val="C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Stand 2023	Steuerfachangestellter/Steuerfachangestellte</a:t>
            </a:r>
            <a:endParaRPr lang="de-DE" sz="900" dirty="0">
              <a:solidFill>
                <a:srgbClr val="C00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4" name="Rechteck 43"/>
          <p:cNvSpPr/>
          <p:nvPr/>
        </p:nvSpPr>
        <p:spPr>
          <a:xfrm>
            <a:off x="1398826" y="3466780"/>
            <a:ext cx="373820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de-DE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BGB</a:t>
            </a:r>
          </a:p>
        </p:txBody>
      </p:sp>
      <p:sp>
        <p:nvSpPr>
          <p:cNvPr id="45" name="Textfeld 44"/>
          <p:cNvSpPr txBox="1"/>
          <p:nvPr/>
        </p:nvSpPr>
        <p:spPr>
          <a:xfrm>
            <a:off x="1695962" y="3366850"/>
            <a:ext cx="372561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600" dirty="0" smtClean="0">
                <a:solidFill>
                  <a:schemeClr val="bg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§</a:t>
            </a:r>
            <a:endParaRPr lang="de-DE" sz="1600" dirty="0">
              <a:solidFill>
                <a:schemeClr val="bg1">
                  <a:lumMod val="7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6" name="Rechteck 45"/>
          <p:cNvSpPr/>
          <p:nvPr/>
        </p:nvSpPr>
        <p:spPr>
          <a:xfrm>
            <a:off x="3266201" y="3183920"/>
            <a:ext cx="373820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de-DE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BGB</a:t>
            </a:r>
          </a:p>
        </p:txBody>
      </p:sp>
      <p:sp>
        <p:nvSpPr>
          <p:cNvPr id="48" name="Textfeld 47"/>
          <p:cNvSpPr txBox="1"/>
          <p:nvPr/>
        </p:nvSpPr>
        <p:spPr>
          <a:xfrm>
            <a:off x="3563337" y="3083990"/>
            <a:ext cx="372561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600" dirty="0" smtClean="0">
                <a:solidFill>
                  <a:schemeClr val="bg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§</a:t>
            </a:r>
            <a:endParaRPr lang="de-DE" sz="1600" dirty="0">
              <a:solidFill>
                <a:schemeClr val="bg1">
                  <a:lumMod val="7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9" name="Rechteck 48"/>
          <p:cNvSpPr/>
          <p:nvPr/>
        </p:nvSpPr>
        <p:spPr>
          <a:xfrm flipH="1">
            <a:off x="6273196" y="3947742"/>
            <a:ext cx="731111" cy="4154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de-DE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BUrlG</a:t>
            </a:r>
          </a:p>
          <a:p>
            <a:r>
              <a:rPr lang="de-DE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KSchG</a:t>
            </a:r>
          </a:p>
          <a:p>
            <a:r>
              <a:rPr lang="de-DE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MuSchG</a:t>
            </a:r>
          </a:p>
        </p:txBody>
      </p:sp>
      <p:sp>
        <p:nvSpPr>
          <p:cNvPr id="50" name="Textfeld 49"/>
          <p:cNvSpPr txBox="1"/>
          <p:nvPr/>
        </p:nvSpPr>
        <p:spPr>
          <a:xfrm flipH="1">
            <a:off x="6638751" y="3917789"/>
            <a:ext cx="458997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600" dirty="0" smtClean="0">
                <a:solidFill>
                  <a:schemeClr val="bg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§</a:t>
            </a:r>
            <a:endParaRPr lang="de-DE" sz="1600" dirty="0">
              <a:solidFill>
                <a:schemeClr val="bg1">
                  <a:lumMod val="7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1" name="Rechteck 50"/>
          <p:cNvSpPr/>
          <p:nvPr/>
        </p:nvSpPr>
        <p:spPr>
          <a:xfrm>
            <a:off x="6052971" y="4870915"/>
            <a:ext cx="543468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de-DE" sz="700" dirty="0" smtClean="0">
                <a:latin typeface="Arial" panose="020B0604020202020204" pitchFamily="34" charset="0"/>
                <a:cs typeface="Arial" panose="020B0604020202020204" pitchFamily="34" charset="0"/>
              </a:rPr>
              <a:t>StBerG</a:t>
            </a:r>
          </a:p>
          <a:p>
            <a:r>
              <a:rPr lang="de-DE" sz="7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StBVV</a:t>
            </a:r>
            <a:endParaRPr lang="de-DE" sz="7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2" name="Textfeld 51"/>
          <p:cNvSpPr txBox="1"/>
          <p:nvPr/>
        </p:nvSpPr>
        <p:spPr>
          <a:xfrm>
            <a:off x="6449993" y="4836321"/>
            <a:ext cx="23524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600" dirty="0" smtClean="0">
                <a:solidFill>
                  <a:schemeClr val="bg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§</a:t>
            </a:r>
            <a:endParaRPr lang="de-DE" sz="1600" dirty="0">
              <a:solidFill>
                <a:schemeClr val="bg1">
                  <a:lumMod val="7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57" name="Gerade Verbindung mit Pfeil 56"/>
          <p:cNvCxnSpPr/>
          <p:nvPr/>
        </p:nvCxnSpPr>
        <p:spPr>
          <a:xfrm flipV="1">
            <a:off x="8055261" y="3283947"/>
            <a:ext cx="0" cy="328353"/>
          </a:xfrm>
          <a:prstGeom prst="straightConnector1">
            <a:avLst/>
          </a:prstGeom>
          <a:ln w="19050">
            <a:solidFill>
              <a:schemeClr val="bg1">
                <a:lumMod val="85000"/>
              </a:schemeClr>
            </a:solidFill>
            <a:headEnd type="arrow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Gerade Verbindung mit Pfeil 59"/>
          <p:cNvCxnSpPr/>
          <p:nvPr/>
        </p:nvCxnSpPr>
        <p:spPr>
          <a:xfrm flipV="1">
            <a:off x="8063420" y="4425596"/>
            <a:ext cx="0" cy="328353"/>
          </a:xfrm>
          <a:prstGeom prst="straightConnector1">
            <a:avLst/>
          </a:prstGeom>
          <a:ln w="19050">
            <a:solidFill>
              <a:schemeClr val="bg1">
                <a:lumMod val="85000"/>
              </a:schemeClr>
            </a:solidFill>
            <a:headEnd type="arrow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Gerade Verbindung mit Pfeil 62"/>
          <p:cNvCxnSpPr/>
          <p:nvPr/>
        </p:nvCxnSpPr>
        <p:spPr>
          <a:xfrm>
            <a:off x="611560" y="4753949"/>
            <a:ext cx="0" cy="328353"/>
          </a:xfrm>
          <a:prstGeom prst="straightConnector1">
            <a:avLst/>
          </a:prstGeom>
          <a:ln w="19050">
            <a:solidFill>
              <a:schemeClr val="bg1">
                <a:lumMod val="85000"/>
              </a:schemeClr>
            </a:solidFill>
            <a:headEnd type="arrow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64" name="Grafik 63"/>
          <p:cNvPicPr/>
          <p:nvPr/>
        </p:nvPicPr>
        <p:blipFill>
          <a:blip r:embed="rId3" cstate="print">
            <a:lum bright="70000" contrast="-70000"/>
            <a:extLst>
              <a:ext uri="{28A0092B-C50C-407E-A947-70E740481C1C}">
                <a14:useLocalDpi xmlns:a14="http://schemas.microsoft.com/office/drawing/2010/main" val="0"/>
              </a:ext>
              <a:ext uri="{96DAC541-7B7A-43D3-8B79-37D633B846F1}">
                <asvg:svgBlip xmlns:lc="http://schemas.openxmlformats.org/drawingml/2006/lockedCanvas" xmlns:asvg="http://schemas.microsoft.com/office/drawing/2016/SVG/main" xmlns:pic="http://schemas.openxmlformats.org/drawingml/2006/picture" xmlns:wps="http://schemas.microsoft.com/office/word/2010/wordprocessingShape" xmlns:wne="http://schemas.microsoft.com/office/word/2006/wordml" xmlns:wpi="http://schemas.microsoft.com/office/word/2010/wordprocessingInk" xmlns:wpg="http://schemas.microsoft.com/office/word/2010/wordprocessingGroup" xmlns:w16se="http://schemas.microsoft.com/office/word/2015/wordml/symex" xmlns:w16="http://schemas.microsoft.com/office/word/2018/wordml" xmlns:w16cid="http://schemas.microsoft.com/office/word/2016/wordml/cid" xmlns:w16cex="http://schemas.microsoft.com/office/word/2018/wordml/cex" xmlns:w15="http://schemas.microsoft.com/office/word/2012/wordml" xmlns:w14="http://schemas.microsoft.com/office/word/2010/wordml" xmlns:w="http://schemas.openxmlformats.org/wordprocessingml/2006/main" xmlns:w10="urn:schemas-microsoft-com:office:word" xmlns:wp="http://schemas.openxmlformats.org/drawingml/2006/wordprocessingDrawing" xmlns:wp14="http://schemas.microsoft.com/office/word/2010/wordprocessingDrawing" xmlns:v="urn:schemas-microsoft-com:vml" xmlns:m="http://schemas.openxmlformats.org/officeDocument/2006/math" xmlns:o="urn:schemas-microsoft-com:office:office" xmlns:am3d="http://schemas.microsoft.com/office/drawing/2017/model3d" xmlns:aink="http://schemas.microsoft.com/office/drawing/2016/ink" xmlns:mc="http://schemas.openxmlformats.org/markup-compatibility/2006" xmlns:cx8="http://schemas.microsoft.com/office/drawing/2016/5/14/chartex" xmlns:cx7="http://schemas.microsoft.com/office/drawing/2016/5/13/chartex" xmlns:cx6="http://schemas.microsoft.com/office/drawing/2016/5/12/chartex" xmlns:cx5="http://schemas.microsoft.com/office/drawing/2016/5/11/chartex" xmlns:cx4="http://schemas.microsoft.com/office/drawing/2016/5/10/chartex" xmlns:cx3="http://schemas.microsoft.com/office/drawing/2016/5/9/chartex" xmlns:cx2="http://schemas.microsoft.com/office/drawing/2015/10/21/chartex" xmlns:cx1="http://schemas.microsoft.com/office/drawing/2015/9/8/chartex" xmlns:cx="http://schemas.microsoft.com/office/drawing/2014/chartex" xmlns:wpc="http://schemas.microsoft.com/office/word/2010/wordprocessingCanvas" xmlns="" r:embed="rId1249"/>
              </a:ext>
            </a:extLst>
          </a:blip>
          <a:stretch>
            <a:fillRect/>
          </a:stretch>
        </p:blipFill>
        <p:spPr>
          <a:xfrm rot="8725568">
            <a:off x="2576226" y="1455853"/>
            <a:ext cx="310287" cy="353631"/>
          </a:xfrm>
          <a:prstGeom prst="rect">
            <a:avLst/>
          </a:prstGeom>
        </p:spPr>
      </p:pic>
      <p:pic>
        <p:nvPicPr>
          <p:cNvPr id="66" name="Grafik 65"/>
          <p:cNvPicPr/>
          <p:nvPr/>
        </p:nvPicPr>
        <p:blipFill>
          <a:blip r:embed="rId3" cstate="print">
            <a:lum bright="70000" contrast="-70000"/>
            <a:extLst>
              <a:ext uri="{28A0092B-C50C-407E-A947-70E740481C1C}">
                <a14:useLocalDpi xmlns:a14="http://schemas.microsoft.com/office/drawing/2010/main" val="0"/>
              </a:ext>
              <a:ext uri="{96DAC541-7B7A-43D3-8B79-37D633B846F1}">
                <asvg:svgBlip xmlns:lc="http://schemas.openxmlformats.org/drawingml/2006/lockedCanvas" xmlns:asvg="http://schemas.microsoft.com/office/drawing/2016/SVG/main" xmlns:pic="http://schemas.openxmlformats.org/drawingml/2006/picture" xmlns:wps="http://schemas.microsoft.com/office/word/2010/wordprocessingShape" xmlns:wne="http://schemas.microsoft.com/office/word/2006/wordml" xmlns:wpi="http://schemas.microsoft.com/office/word/2010/wordprocessingInk" xmlns:wpg="http://schemas.microsoft.com/office/word/2010/wordprocessingGroup" xmlns:w16se="http://schemas.microsoft.com/office/word/2015/wordml/symex" xmlns:w16="http://schemas.microsoft.com/office/word/2018/wordml" xmlns:w16cid="http://schemas.microsoft.com/office/word/2016/wordml/cid" xmlns:w16cex="http://schemas.microsoft.com/office/word/2018/wordml/cex" xmlns:w15="http://schemas.microsoft.com/office/word/2012/wordml" xmlns:w14="http://schemas.microsoft.com/office/word/2010/wordml" xmlns:w="http://schemas.openxmlformats.org/wordprocessingml/2006/main" xmlns:w10="urn:schemas-microsoft-com:office:word" xmlns:wp="http://schemas.openxmlformats.org/drawingml/2006/wordprocessingDrawing" xmlns:wp14="http://schemas.microsoft.com/office/word/2010/wordprocessingDrawing" xmlns:v="urn:schemas-microsoft-com:vml" xmlns:m="http://schemas.openxmlformats.org/officeDocument/2006/math" xmlns:o="urn:schemas-microsoft-com:office:office" xmlns:am3d="http://schemas.microsoft.com/office/drawing/2017/model3d" xmlns:aink="http://schemas.microsoft.com/office/drawing/2016/ink" xmlns:mc="http://schemas.openxmlformats.org/markup-compatibility/2006" xmlns:cx8="http://schemas.microsoft.com/office/drawing/2016/5/14/chartex" xmlns:cx7="http://schemas.microsoft.com/office/drawing/2016/5/13/chartex" xmlns:cx6="http://schemas.microsoft.com/office/drawing/2016/5/12/chartex" xmlns:cx5="http://schemas.microsoft.com/office/drawing/2016/5/11/chartex" xmlns:cx4="http://schemas.microsoft.com/office/drawing/2016/5/10/chartex" xmlns:cx3="http://schemas.microsoft.com/office/drawing/2016/5/9/chartex" xmlns:cx2="http://schemas.microsoft.com/office/drawing/2015/10/21/chartex" xmlns:cx1="http://schemas.microsoft.com/office/drawing/2015/9/8/chartex" xmlns:cx="http://schemas.microsoft.com/office/drawing/2014/chartex" xmlns:wpc="http://schemas.microsoft.com/office/word/2010/wordprocessingCanvas" xmlns="" r:embed="rId1249"/>
              </a:ext>
            </a:extLst>
          </a:blip>
          <a:stretch>
            <a:fillRect/>
          </a:stretch>
        </p:blipFill>
        <p:spPr>
          <a:xfrm rot="7818558">
            <a:off x="5778890" y="1644421"/>
            <a:ext cx="310287" cy="353631"/>
          </a:xfrm>
          <a:prstGeom prst="rect">
            <a:avLst/>
          </a:prstGeom>
        </p:spPr>
      </p:pic>
      <p:pic>
        <p:nvPicPr>
          <p:cNvPr id="67" name="Grafik 66"/>
          <p:cNvPicPr/>
          <p:nvPr/>
        </p:nvPicPr>
        <p:blipFill>
          <a:blip r:embed="rId3" cstate="print">
            <a:lum bright="70000" contrast="-70000"/>
            <a:extLst>
              <a:ext uri="{28A0092B-C50C-407E-A947-70E740481C1C}">
                <a14:useLocalDpi xmlns:a14="http://schemas.microsoft.com/office/drawing/2010/main" val="0"/>
              </a:ext>
              <a:ext uri="{96DAC541-7B7A-43D3-8B79-37D633B846F1}">
                <asvg:svgBlip xmlns:lc="http://schemas.openxmlformats.org/drawingml/2006/lockedCanvas" xmlns:asvg="http://schemas.microsoft.com/office/drawing/2016/SVG/main" xmlns:pic="http://schemas.openxmlformats.org/drawingml/2006/picture" xmlns:wps="http://schemas.microsoft.com/office/word/2010/wordprocessingShape" xmlns:wne="http://schemas.microsoft.com/office/word/2006/wordml" xmlns:wpi="http://schemas.microsoft.com/office/word/2010/wordprocessingInk" xmlns:wpg="http://schemas.microsoft.com/office/word/2010/wordprocessingGroup" xmlns:w16se="http://schemas.microsoft.com/office/word/2015/wordml/symex" xmlns:w16="http://schemas.microsoft.com/office/word/2018/wordml" xmlns:w16cid="http://schemas.microsoft.com/office/word/2016/wordml/cid" xmlns:w16cex="http://schemas.microsoft.com/office/word/2018/wordml/cex" xmlns:w15="http://schemas.microsoft.com/office/word/2012/wordml" xmlns:w14="http://schemas.microsoft.com/office/word/2010/wordml" xmlns:w="http://schemas.openxmlformats.org/wordprocessingml/2006/main" xmlns:w10="urn:schemas-microsoft-com:office:word" xmlns:wp="http://schemas.openxmlformats.org/drawingml/2006/wordprocessingDrawing" xmlns:wp14="http://schemas.microsoft.com/office/word/2010/wordprocessingDrawing" xmlns:v="urn:schemas-microsoft-com:vml" xmlns:m="http://schemas.openxmlformats.org/officeDocument/2006/math" xmlns:o="urn:schemas-microsoft-com:office:office" xmlns:am3d="http://schemas.microsoft.com/office/drawing/2017/model3d" xmlns:aink="http://schemas.microsoft.com/office/drawing/2016/ink" xmlns:mc="http://schemas.openxmlformats.org/markup-compatibility/2006" xmlns:cx8="http://schemas.microsoft.com/office/drawing/2016/5/14/chartex" xmlns:cx7="http://schemas.microsoft.com/office/drawing/2016/5/13/chartex" xmlns:cx6="http://schemas.microsoft.com/office/drawing/2016/5/12/chartex" xmlns:cx5="http://schemas.microsoft.com/office/drawing/2016/5/11/chartex" xmlns:cx4="http://schemas.microsoft.com/office/drawing/2016/5/10/chartex" xmlns:cx3="http://schemas.microsoft.com/office/drawing/2016/5/9/chartex" xmlns:cx2="http://schemas.microsoft.com/office/drawing/2015/10/21/chartex" xmlns:cx1="http://schemas.microsoft.com/office/drawing/2015/9/8/chartex" xmlns:cx="http://schemas.microsoft.com/office/drawing/2014/chartex" xmlns:wpc="http://schemas.microsoft.com/office/word/2010/wordprocessingCanvas" xmlns="" r:embed="rId1249"/>
              </a:ext>
            </a:extLst>
          </a:blip>
          <a:stretch>
            <a:fillRect/>
          </a:stretch>
        </p:blipFill>
        <p:spPr>
          <a:xfrm rot="14710058">
            <a:off x="7810940" y="5478168"/>
            <a:ext cx="310287" cy="353631"/>
          </a:xfrm>
          <a:prstGeom prst="rect">
            <a:avLst/>
          </a:prstGeom>
        </p:spPr>
      </p:pic>
      <p:pic>
        <p:nvPicPr>
          <p:cNvPr id="68" name="Grafik 67"/>
          <p:cNvPicPr/>
          <p:nvPr/>
        </p:nvPicPr>
        <p:blipFill>
          <a:blip r:embed="rId3" cstate="print">
            <a:lum bright="70000" contrast="-70000"/>
            <a:extLst>
              <a:ext uri="{28A0092B-C50C-407E-A947-70E740481C1C}">
                <a14:useLocalDpi xmlns:a14="http://schemas.microsoft.com/office/drawing/2010/main" val="0"/>
              </a:ext>
              <a:ext uri="{96DAC541-7B7A-43D3-8B79-37D633B846F1}">
                <asvg:svgBlip xmlns:lc="http://schemas.openxmlformats.org/drawingml/2006/lockedCanvas" xmlns:asvg="http://schemas.microsoft.com/office/drawing/2016/SVG/main" xmlns:pic="http://schemas.openxmlformats.org/drawingml/2006/picture" xmlns:wps="http://schemas.microsoft.com/office/word/2010/wordprocessingShape" xmlns:wne="http://schemas.microsoft.com/office/word/2006/wordml" xmlns:wpi="http://schemas.microsoft.com/office/word/2010/wordprocessingInk" xmlns:wpg="http://schemas.microsoft.com/office/word/2010/wordprocessingGroup" xmlns:w16se="http://schemas.microsoft.com/office/word/2015/wordml/symex" xmlns:w16="http://schemas.microsoft.com/office/word/2018/wordml" xmlns:w16cid="http://schemas.microsoft.com/office/word/2016/wordml/cid" xmlns:w16cex="http://schemas.microsoft.com/office/word/2018/wordml/cex" xmlns:w15="http://schemas.microsoft.com/office/word/2012/wordml" xmlns:w14="http://schemas.microsoft.com/office/word/2010/wordml" xmlns:w="http://schemas.openxmlformats.org/wordprocessingml/2006/main" xmlns:w10="urn:schemas-microsoft-com:office:word" xmlns:wp="http://schemas.openxmlformats.org/drawingml/2006/wordprocessingDrawing" xmlns:wp14="http://schemas.microsoft.com/office/word/2010/wordprocessingDrawing" xmlns:v="urn:schemas-microsoft-com:vml" xmlns:m="http://schemas.openxmlformats.org/officeDocument/2006/math" xmlns:o="urn:schemas-microsoft-com:office:office" xmlns:am3d="http://schemas.microsoft.com/office/drawing/2017/model3d" xmlns:aink="http://schemas.microsoft.com/office/drawing/2016/ink" xmlns:mc="http://schemas.openxmlformats.org/markup-compatibility/2006" xmlns:cx8="http://schemas.microsoft.com/office/drawing/2016/5/14/chartex" xmlns:cx7="http://schemas.microsoft.com/office/drawing/2016/5/13/chartex" xmlns:cx6="http://schemas.microsoft.com/office/drawing/2016/5/12/chartex" xmlns:cx5="http://schemas.microsoft.com/office/drawing/2016/5/11/chartex" xmlns:cx4="http://schemas.microsoft.com/office/drawing/2016/5/10/chartex" xmlns:cx3="http://schemas.microsoft.com/office/drawing/2016/5/9/chartex" xmlns:cx2="http://schemas.microsoft.com/office/drawing/2015/10/21/chartex" xmlns:cx1="http://schemas.microsoft.com/office/drawing/2015/9/8/chartex" xmlns:cx="http://schemas.microsoft.com/office/drawing/2014/chartex" xmlns:wpc="http://schemas.microsoft.com/office/word/2010/wordprocessingCanvas" xmlns="" r:embed="rId1249"/>
              </a:ext>
            </a:extLst>
          </a:blip>
          <a:stretch>
            <a:fillRect/>
          </a:stretch>
        </p:blipFill>
        <p:spPr>
          <a:xfrm rot="19905577">
            <a:off x="846425" y="5891538"/>
            <a:ext cx="310287" cy="353631"/>
          </a:xfrm>
          <a:prstGeom prst="rect">
            <a:avLst/>
          </a:prstGeom>
        </p:spPr>
      </p:pic>
      <p:pic>
        <p:nvPicPr>
          <p:cNvPr id="69" name="Grafik 68"/>
          <p:cNvPicPr/>
          <p:nvPr/>
        </p:nvPicPr>
        <p:blipFill>
          <a:blip r:embed="rId3" cstate="print">
            <a:lum bright="70000" contrast="-70000"/>
            <a:extLst>
              <a:ext uri="{28A0092B-C50C-407E-A947-70E740481C1C}">
                <a14:useLocalDpi xmlns:a14="http://schemas.microsoft.com/office/drawing/2010/main" val="0"/>
              </a:ext>
              <a:ext uri="{96DAC541-7B7A-43D3-8B79-37D633B846F1}">
                <asvg:svgBlip xmlns:lc="http://schemas.openxmlformats.org/drawingml/2006/lockedCanvas" xmlns:asvg="http://schemas.microsoft.com/office/drawing/2016/SVG/main" xmlns:pic="http://schemas.openxmlformats.org/drawingml/2006/picture" xmlns:wps="http://schemas.microsoft.com/office/word/2010/wordprocessingShape" xmlns:wne="http://schemas.microsoft.com/office/word/2006/wordml" xmlns:wpi="http://schemas.microsoft.com/office/word/2010/wordprocessingInk" xmlns:wpg="http://schemas.microsoft.com/office/word/2010/wordprocessingGroup" xmlns:w16se="http://schemas.microsoft.com/office/word/2015/wordml/symex" xmlns:w16="http://schemas.microsoft.com/office/word/2018/wordml" xmlns:w16cid="http://schemas.microsoft.com/office/word/2016/wordml/cid" xmlns:w16cex="http://schemas.microsoft.com/office/word/2018/wordml/cex" xmlns:w15="http://schemas.microsoft.com/office/word/2012/wordml" xmlns:w14="http://schemas.microsoft.com/office/word/2010/wordml" xmlns:w="http://schemas.openxmlformats.org/wordprocessingml/2006/main" xmlns:w10="urn:schemas-microsoft-com:office:word" xmlns:wp="http://schemas.openxmlformats.org/drawingml/2006/wordprocessingDrawing" xmlns:wp14="http://schemas.microsoft.com/office/word/2010/wordprocessingDrawing" xmlns:v="urn:schemas-microsoft-com:vml" xmlns:m="http://schemas.openxmlformats.org/officeDocument/2006/math" xmlns:o="urn:schemas-microsoft-com:office:office" xmlns:am3d="http://schemas.microsoft.com/office/drawing/2017/model3d" xmlns:aink="http://schemas.microsoft.com/office/drawing/2016/ink" xmlns:mc="http://schemas.openxmlformats.org/markup-compatibility/2006" xmlns:cx8="http://schemas.microsoft.com/office/drawing/2016/5/14/chartex" xmlns:cx7="http://schemas.microsoft.com/office/drawing/2016/5/13/chartex" xmlns:cx6="http://schemas.microsoft.com/office/drawing/2016/5/12/chartex" xmlns:cx5="http://schemas.microsoft.com/office/drawing/2016/5/11/chartex" xmlns:cx4="http://schemas.microsoft.com/office/drawing/2016/5/10/chartex" xmlns:cx3="http://schemas.microsoft.com/office/drawing/2016/5/9/chartex" xmlns:cx2="http://schemas.microsoft.com/office/drawing/2015/10/21/chartex" xmlns:cx1="http://schemas.microsoft.com/office/drawing/2015/9/8/chartex" xmlns:cx="http://schemas.microsoft.com/office/drawing/2014/chartex" xmlns:wpc="http://schemas.microsoft.com/office/word/2010/wordprocessingCanvas" xmlns="" r:embed="rId1249"/>
              </a:ext>
            </a:extLst>
          </a:blip>
          <a:stretch>
            <a:fillRect/>
          </a:stretch>
        </p:blipFill>
        <p:spPr>
          <a:xfrm rot="3492218">
            <a:off x="596854" y="3551033"/>
            <a:ext cx="310287" cy="353631"/>
          </a:xfrm>
          <a:prstGeom prst="rect">
            <a:avLst/>
          </a:prstGeom>
        </p:spPr>
      </p:pic>
      <p:pic>
        <p:nvPicPr>
          <p:cNvPr id="70" name="Grafik 69"/>
          <p:cNvPicPr/>
          <p:nvPr/>
        </p:nvPicPr>
        <p:blipFill>
          <a:blip r:embed="rId3" cstate="print">
            <a:lum bright="70000" contrast="-70000"/>
            <a:extLst>
              <a:ext uri="{28A0092B-C50C-407E-A947-70E740481C1C}">
                <a14:useLocalDpi xmlns:a14="http://schemas.microsoft.com/office/drawing/2010/main" val="0"/>
              </a:ext>
              <a:ext uri="{96DAC541-7B7A-43D3-8B79-37D633B846F1}">
                <asvg:svgBlip xmlns:lc="http://schemas.openxmlformats.org/drawingml/2006/lockedCanvas" xmlns:asvg="http://schemas.microsoft.com/office/drawing/2016/SVG/main" xmlns:pic="http://schemas.openxmlformats.org/drawingml/2006/picture" xmlns:wps="http://schemas.microsoft.com/office/word/2010/wordprocessingShape" xmlns:wne="http://schemas.microsoft.com/office/word/2006/wordml" xmlns:wpi="http://schemas.microsoft.com/office/word/2010/wordprocessingInk" xmlns:wpg="http://schemas.microsoft.com/office/word/2010/wordprocessingGroup" xmlns:w16se="http://schemas.microsoft.com/office/word/2015/wordml/symex" xmlns:w16="http://schemas.microsoft.com/office/word/2018/wordml" xmlns:w16cid="http://schemas.microsoft.com/office/word/2016/wordml/cid" xmlns:w16cex="http://schemas.microsoft.com/office/word/2018/wordml/cex" xmlns:w15="http://schemas.microsoft.com/office/word/2012/wordml" xmlns:w14="http://schemas.microsoft.com/office/word/2010/wordml" xmlns:w="http://schemas.openxmlformats.org/wordprocessingml/2006/main" xmlns:w10="urn:schemas-microsoft-com:office:word" xmlns:wp="http://schemas.openxmlformats.org/drawingml/2006/wordprocessingDrawing" xmlns:wp14="http://schemas.microsoft.com/office/word/2010/wordprocessingDrawing" xmlns:v="urn:schemas-microsoft-com:vml" xmlns:m="http://schemas.openxmlformats.org/officeDocument/2006/math" xmlns:o="urn:schemas-microsoft-com:office:office" xmlns:am3d="http://schemas.microsoft.com/office/drawing/2017/model3d" xmlns:aink="http://schemas.microsoft.com/office/drawing/2016/ink" xmlns:mc="http://schemas.openxmlformats.org/markup-compatibility/2006" xmlns:cx8="http://schemas.microsoft.com/office/drawing/2016/5/14/chartex" xmlns:cx7="http://schemas.microsoft.com/office/drawing/2016/5/13/chartex" xmlns:cx6="http://schemas.microsoft.com/office/drawing/2016/5/12/chartex" xmlns:cx5="http://schemas.microsoft.com/office/drawing/2016/5/11/chartex" xmlns:cx4="http://schemas.microsoft.com/office/drawing/2016/5/10/chartex" xmlns:cx3="http://schemas.microsoft.com/office/drawing/2016/5/9/chartex" xmlns:cx2="http://schemas.microsoft.com/office/drawing/2015/10/21/chartex" xmlns:cx1="http://schemas.microsoft.com/office/drawing/2015/9/8/chartex" xmlns:cx="http://schemas.microsoft.com/office/drawing/2014/chartex" xmlns:wpc="http://schemas.microsoft.com/office/word/2010/wordprocessingCanvas" xmlns="" r:embed="rId1249"/>
              </a:ext>
            </a:extLst>
          </a:blip>
          <a:stretch>
            <a:fillRect/>
          </a:stretch>
        </p:blipFill>
        <p:spPr>
          <a:xfrm rot="6305839">
            <a:off x="2250386" y="2820975"/>
            <a:ext cx="310287" cy="353631"/>
          </a:xfrm>
          <a:prstGeom prst="rect">
            <a:avLst/>
          </a:prstGeom>
        </p:spPr>
      </p:pic>
      <p:pic>
        <p:nvPicPr>
          <p:cNvPr id="71" name="Grafik 70"/>
          <p:cNvPicPr/>
          <p:nvPr/>
        </p:nvPicPr>
        <p:blipFill>
          <a:blip r:embed="rId3" cstate="print">
            <a:lum bright="70000" contrast="-70000"/>
            <a:extLst>
              <a:ext uri="{28A0092B-C50C-407E-A947-70E740481C1C}">
                <a14:useLocalDpi xmlns:a14="http://schemas.microsoft.com/office/drawing/2010/main" val="0"/>
              </a:ext>
              <a:ext uri="{96DAC541-7B7A-43D3-8B79-37D633B846F1}">
                <asvg:svgBlip xmlns:lc="http://schemas.openxmlformats.org/drawingml/2006/lockedCanvas" xmlns:asvg="http://schemas.microsoft.com/office/drawing/2016/SVG/main" xmlns:pic="http://schemas.openxmlformats.org/drawingml/2006/picture" xmlns:wps="http://schemas.microsoft.com/office/word/2010/wordprocessingShape" xmlns:wne="http://schemas.microsoft.com/office/word/2006/wordml" xmlns:wpi="http://schemas.microsoft.com/office/word/2010/wordprocessingInk" xmlns:wpg="http://schemas.microsoft.com/office/word/2010/wordprocessingGroup" xmlns:w16se="http://schemas.microsoft.com/office/word/2015/wordml/symex" xmlns:w16="http://schemas.microsoft.com/office/word/2018/wordml" xmlns:w16cid="http://schemas.microsoft.com/office/word/2016/wordml/cid" xmlns:w16cex="http://schemas.microsoft.com/office/word/2018/wordml/cex" xmlns:w15="http://schemas.microsoft.com/office/word/2012/wordml" xmlns:w14="http://schemas.microsoft.com/office/word/2010/wordml" xmlns:w="http://schemas.openxmlformats.org/wordprocessingml/2006/main" xmlns:w10="urn:schemas-microsoft-com:office:word" xmlns:wp="http://schemas.openxmlformats.org/drawingml/2006/wordprocessingDrawing" xmlns:wp14="http://schemas.microsoft.com/office/word/2010/wordprocessingDrawing" xmlns:v="urn:schemas-microsoft-com:vml" xmlns:m="http://schemas.openxmlformats.org/officeDocument/2006/math" xmlns:o="urn:schemas-microsoft-com:office:office" xmlns:am3d="http://schemas.microsoft.com/office/drawing/2017/model3d" xmlns:aink="http://schemas.microsoft.com/office/drawing/2016/ink" xmlns:mc="http://schemas.openxmlformats.org/markup-compatibility/2006" xmlns:cx8="http://schemas.microsoft.com/office/drawing/2016/5/14/chartex" xmlns:cx7="http://schemas.microsoft.com/office/drawing/2016/5/13/chartex" xmlns:cx6="http://schemas.microsoft.com/office/drawing/2016/5/12/chartex" xmlns:cx5="http://schemas.microsoft.com/office/drawing/2016/5/11/chartex" xmlns:cx4="http://schemas.microsoft.com/office/drawing/2016/5/10/chartex" xmlns:cx3="http://schemas.microsoft.com/office/drawing/2016/5/9/chartex" xmlns:cx2="http://schemas.microsoft.com/office/drawing/2015/10/21/chartex" xmlns:cx1="http://schemas.microsoft.com/office/drawing/2015/9/8/chartex" xmlns:cx="http://schemas.microsoft.com/office/drawing/2014/chartex" xmlns:wpc="http://schemas.microsoft.com/office/word/2010/wordprocessingCanvas" xmlns="" r:embed="rId1249"/>
              </a:ext>
            </a:extLst>
          </a:blip>
          <a:stretch>
            <a:fillRect/>
          </a:stretch>
        </p:blipFill>
        <p:spPr>
          <a:xfrm rot="8849967">
            <a:off x="4032872" y="2783579"/>
            <a:ext cx="310287" cy="353631"/>
          </a:xfrm>
          <a:prstGeom prst="rect">
            <a:avLst/>
          </a:prstGeom>
        </p:spPr>
      </p:pic>
      <p:pic>
        <p:nvPicPr>
          <p:cNvPr id="72" name="Grafik 71"/>
          <p:cNvPicPr/>
          <p:nvPr/>
        </p:nvPicPr>
        <p:blipFill>
          <a:blip r:embed="rId3" cstate="print">
            <a:lum bright="70000" contrast="-70000"/>
            <a:extLst>
              <a:ext uri="{28A0092B-C50C-407E-A947-70E740481C1C}">
                <a14:useLocalDpi xmlns:a14="http://schemas.microsoft.com/office/drawing/2010/main" val="0"/>
              </a:ext>
              <a:ext uri="{96DAC541-7B7A-43D3-8B79-37D633B846F1}">
                <asvg:svgBlip xmlns:lc="http://schemas.openxmlformats.org/drawingml/2006/lockedCanvas" xmlns:asvg="http://schemas.microsoft.com/office/drawing/2016/SVG/main" xmlns:pic="http://schemas.openxmlformats.org/drawingml/2006/picture" xmlns:wps="http://schemas.microsoft.com/office/word/2010/wordprocessingShape" xmlns:wne="http://schemas.microsoft.com/office/word/2006/wordml" xmlns:wpi="http://schemas.microsoft.com/office/word/2010/wordprocessingInk" xmlns:wpg="http://schemas.microsoft.com/office/word/2010/wordprocessingGroup" xmlns:w16se="http://schemas.microsoft.com/office/word/2015/wordml/symex" xmlns:w16="http://schemas.microsoft.com/office/word/2018/wordml" xmlns:w16cid="http://schemas.microsoft.com/office/word/2016/wordml/cid" xmlns:w16cex="http://schemas.microsoft.com/office/word/2018/wordml/cex" xmlns:w15="http://schemas.microsoft.com/office/word/2012/wordml" xmlns:w14="http://schemas.microsoft.com/office/word/2010/wordml" xmlns:w="http://schemas.openxmlformats.org/wordprocessingml/2006/main" xmlns:w10="urn:schemas-microsoft-com:office:word" xmlns:wp="http://schemas.openxmlformats.org/drawingml/2006/wordprocessingDrawing" xmlns:wp14="http://schemas.microsoft.com/office/word/2010/wordprocessingDrawing" xmlns:v="urn:schemas-microsoft-com:vml" xmlns:m="http://schemas.openxmlformats.org/officeDocument/2006/math" xmlns:o="urn:schemas-microsoft-com:office:office" xmlns:am3d="http://schemas.microsoft.com/office/drawing/2017/model3d" xmlns:aink="http://schemas.microsoft.com/office/drawing/2016/ink" xmlns:mc="http://schemas.openxmlformats.org/markup-compatibility/2006" xmlns:cx8="http://schemas.microsoft.com/office/drawing/2016/5/14/chartex" xmlns:cx7="http://schemas.microsoft.com/office/drawing/2016/5/13/chartex" xmlns:cx6="http://schemas.microsoft.com/office/drawing/2016/5/12/chartex" xmlns:cx5="http://schemas.microsoft.com/office/drawing/2016/5/11/chartex" xmlns:cx4="http://schemas.microsoft.com/office/drawing/2016/5/10/chartex" xmlns:cx3="http://schemas.microsoft.com/office/drawing/2016/5/9/chartex" xmlns:cx2="http://schemas.microsoft.com/office/drawing/2015/10/21/chartex" xmlns:cx1="http://schemas.microsoft.com/office/drawing/2015/9/8/chartex" xmlns:cx="http://schemas.microsoft.com/office/drawing/2014/chartex" xmlns:wpc="http://schemas.microsoft.com/office/word/2010/wordprocessingCanvas" xmlns="" r:embed="rId1249"/>
              </a:ext>
            </a:extLst>
          </a:blip>
          <a:stretch>
            <a:fillRect/>
          </a:stretch>
        </p:blipFill>
        <p:spPr>
          <a:xfrm rot="14873212">
            <a:off x="4831153" y="4885050"/>
            <a:ext cx="310287" cy="353631"/>
          </a:xfrm>
          <a:prstGeom prst="rect">
            <a:avLst/>
          </a:prstGeom>
        </p:spPr>
      </p:pic>
      <p:pic>
        <p:nvPicPr>
          <p:cNvPr id="73" name="Grafik 72"/>
          <p:cNvPicPr/>
          <p:nvPr/>
        </p:nvPicPr>
        <p:blipFill>
          <a:blip r:embed="rId3" cstate="print">
            <a:lum bright="70000" contrast="-70000"/>
            <a:extLst>
              <a:ext uri="{28A0092B-C50C-407E-A947-70E740481C1C}">
                <a14:useLocalDpi xmlns:a14="http://schemas.microsoft.com/office/drawing/2010/main" val="0"/>
              </a:ext>
              <a:ext uri="{96DAC541-7B7A-43D3-8B79-37D633B846F1}">
                <asvg:svgBlip xmlns:lc="http://schemas.openxmlformats.org/drawingml/2006/lockedCanvas" xmlns:asvg="http://schemas.microsoft.com/office/drawing/2016/SVG/main" xmlns:pic="http://schemas.openxmlformats.org/drawingml/2006/picture" xmlns:wps="http://schemas.microsoft.com/office/word/2010/wordprocessingShape" xmlns:wne="http://schemas.microsoft.com/office/word/2006/wordml" xmlns:wpi="http://schemas.microsoft.com/office/word/2010/wordprocessingInk" xmlns:wpg="http://schemas.microsoft.com/office/word/2010/wordprocessingGroup" xmlns:w16se="http://schemas.microsoft.com/office/word/2015/wordml/symex" xmlns:w16="http://schemas.microsoft.com/office/word/2018/wordml" xmlns:w16cid="http://schemas.microsoft.com/office/word/2016/wordml/cid" xmlns:w16cex="http://schemas.microsoft.com/office/word/2018/wordml/cex" xmlns:w15="http://schemas.microsoft.com/office/word/2012/wordml" xmlns:w14="http://schemas.microsoft.com/office/word/2010/wordml" xmlns:w="http://schemas.openxmlformats.org/wordprocessingml/2006/main" xmlns:w10="urn:schemas-microsoft-com:office:word" xmlns:wp="http://schemas.openxmlformats.org/drawingml/2006/wordprocessingDrawing" xmlns:wp14="http://schemas.microsoft.com/office/word/2010/wordprocessingDrawing" xmlns:v="urn:schemas-microsoft-com:vml" xmlns:m="http://schemas.openxmlformats.org/officeDocument/2006/math" xmlns:o="urn:schemas-microsoft-com:office:office" xmlns:am3d="http://schemas.microsoft.com/office/drawing/2017/model3d" xmlns:aink="http://schemas.microsoft.com/office/drawing/2016/ink" xmlns:mc="http://schemas.openxmlformats.org/markup-compatibility/2006" xmlns:cx8="http://schemas.microsoft.com/office/drawing/2016/5/14/chartex" xmlns:cx7="http://schemas.microsoft.com/office/drawing/2016/5/13/chartex" xmlns:cx6="http://schemas.microsoft.com/office/drawing/2016/5/12/chartex" xmlns:cx5="http://schemas.microsoft.com/office/drawing/2016/5/11/chartex" xmlns:cx4="http://schemas.microsoft.com/office/drawing/2016/5/10/chartex" xmlns:cx3="http://schemas.microsoft.com/office/drawing/2016/5/9/chartex" xmlns:cx2="http://schemas.microsoft.com/office/drawing/2015/10/21/chartex" xmlns:cx1="http://schemas.microsoft.com/office/drawing/2015/9/8/chartex" xmlns:cx="http://schemas.microsoft.com/office/drawing/2014/chartex" xmlns:wpc="http://schemas.microsoft.com/office/word/2010/wordprocessingCanvas" xmlns="" r:embed="rId1249"/>
              </a:ext>
            </a:extLst>
          </a:blip>
          <a:stretch>
            <a:fillRect/>
          </a:stretch>
        </p:blipFill>
        <p:spPr>
          <a:xfrm rot="13179535">
            <a:off x="5146527" y="4064722"/>
            <a:ext cx="310287" cy="353631"/>
          </a:xfrm>
          <a:prstGeom prst="rect">
            <a:avLst/>
          </a:prstGeom>
        </p:spPr>
      </p:pic>
      <p:pic>
        <p:nvPicPr>
          <p:cNvPr id="74" name="Grafik 73"/>
          <p:cNvPicPr/>
          <p:nvPr/>
        </p:nvPicPr>
        <p:blipFill>
          <a:blip r:embed="rId3" cstate="print">
            <a:lum bright="70000" contrast="-70000"/>
            <a:extLst>
              <a:ext uri="{28A0092B-C50C-407E-A947-70E740481C1C}">
                <a14:useLocalDpi xmlns:a14="http://schemas.microsoft.com/office/drawing/2010/main" val="0"/>
              </a:ext>
              <a:ext uri="{96DAC541-7B7A-43D3-8B79-37D633B846F1}">
                <asvg:svgBlip xmlns:lc="http://schemas.openxmlformats.org/drawingml/2006/lockedCanvas" xmlns:asvg="http://schemas.microsoft.com/office/drawing/2016/SVG/main" xmlns:pic="http://schemas.openxmlformats.org/drawingml/2006/picture" xmlns:wps="http://schemas.microsoft.com/office/word/2010/wordprocessingShape" xmlns:wne="http://schemas.microsoft.com/office/word/2006/wordml" xmlns:wpi="http://schemas.microsoft.com/office/word/2010/wordprocessingInk" xmlns:wpg="http://schemas.microsoft.com/office/word/2010/wordprocessingGroup" xmlns:w16se="http://schemas.microsoft.com/office/word/2015/wordml/symex" xmlns:w16="http://schemas.microsoft.com/office/word/2018/wordml" xmlns:w16cid="http://schemas.microsoft.com/office/word/2016/wordml/cid" xmlns:w16cex="http://schemas.microsoft.com/office/word/2018/wordml/cex" xmlns:w15="http://schemas.microsoft.com/office/word/2012/wordml" xmlns:w14="http://schemas.microsoft.com/office/word/2010/wordml" xmlns:w="http://schemas.openxmlformats.org/wordprocessingml/2006/main" xmlns:w10="urn:schemas-microsoft-com:office:word" xmlns:wp="http://schemas.openxmlformats.org/drawingml/2006/wordprocessingDrawing" xmlns:wp14="http://schemas.microsoft.com/office/word/2010/wordprocessingDrawing" xmlns:v="urn:schemas-microsoft-com:vml" xmlns:m="http://schemas.openxmlformats.org/officeDocument/2006/math" xmlns:o="urn:schemas-microsoft-com:office:office" xmlns:am3d="http://schemas.microsoft.com/office/drawing/2017/model3d" xmlns:aink="http://schemas.microsoft.com/office/drawing/2016/ink" xmlns:mc="http://schemas.openxmlformats.org/markup-compatibility/2006" xmlns:cx8="http://schemas.microsoft.com/office/drawing/2016/5/14/chartex" xmlns:cx7="http://schemas.microsoft.com/office/drawing/2016/5/13/chartex" xmlns:cx6="http://schemas.microsoft.com/office/drawing/2016/5/12/chartex" xmlns:cx5="http://schemas.microsoft.com/office/drawing/2016/5/11/chartex" xmlns:cx4="http://schemas.microsoft.com/office/drawing/2016/5/10/chartex" xmlns:cx3="http://schemas.microsoft.com/office/drawing/2016/5/9/chartex" xmlns:cx2="http://schemas.microsoft.com/office/drawing/2015/10/21/chartex" xmlns:cx1="http://schemas.microsoft.com/office/drawing/2015/9/8/chartex" xmlns:cx="http://schemas.microsoft.com/office/drawing/2014/chartex" xmlns:wpc="http://schemas.microsoft.com/office/word/2010/wordprocessingCanvas" xmlns="" r:embed="rId1249"/>
              </a:ext>
            </a:extLst>
          </a:blip>
          <a:stretch>
            <a:fillRect/>
          </a:stretch>
        </p:blipFill>
        <p:spPr>
          <a:xfrm rot="10800000">
            <a:off x="4973273" y="3306650"/>
            <a:ext cx="310287" cy="353631"/>
          </a:xfrm>
          <a:prstGeom prst="rect">
            <a:avLst/>
          </a:prstGeom>
        </p:spPr>
      </p:pic>
      <p:cxnSp>
        <p:nvCxnSpPr>
          <p:cNvPr id="75" name="Gerade Verbindung mit Pfeil 74"/>
          <p:cNvCxnSpPr>
            <a:endCxn id="18" idx="1"/>
          </p:cNvCxnSpPr>
          <p:nvPr/>
        </p:nvCxnSpPr>
        <p:spPr>
          <a:xfrm flipV="1">
            <a:off x="5584686" y="5887647"/>
            <a:ext cx="400599" cy="136182"/>
          </a:xfrm>
          <a:prstGeom prst="straightConnector1">
            <a:avLst/>
          </a:prstGeom>
          <a:ln w="19050">
            <a:solidFill>
              <a:schemeClr val="bg1">
                <a:lumMod val="85000"/>
              </a:schemeClr>
            </a:solidFill>
            <a:headEnd type="arrow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Gerade Verbindung mit Pfeil 77"/>
          <p:cNvCxnSpPr/>
          <p:nvPr/>
        </p:nvCxnSpPr>
        <p:spPr>
          <a:xfrm>
            <a:off x="3554369" y="6066802"/>
            <a:ext cx="381529" cy="0"/>
          </a:xfrm>
          <a:prstGeom prst="straightConnector1">
            <a:avLst/>
          </a:prstGeom>
          <a:ln w="19050">
            <a:solidFill>
              <a:schemeClr val="bg1">
                <a:lumMod val="85000"/>
              </a:schemeClr>
            </a:solidFill>
            <a:headEnd type="arrow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79" name="Grafik 78"/>
          <p:cNvPicPr/>
          <p:nvPr/>
        </p:nvPicPr>
        <p:blipFill>
          <a:blip r:embed="rId3" cstate="print">
            <a:lum bright="70000" contrast="-70000"/>
            <a:extLst>
              <a:ext uri="{28A0092B-C50C-407E-A947-70E740481C1C}">
                <a14:useLocalDpi xmlns:a14="http://schemas.microsoft.com/office/drawing/2010/main" val="0"/>
              </a:ext>
              <a:ext uri="{96DAC541-7B7A-43D3-8B79-37D633B846F1}">
                <asvg:svgBlip xmlns:lc="http://schemas.openxmlformats.org/drawingml/2006/lockedCanvas" xmlns:asvg="http://schemas.microsoft.com/office/drawing/2016/SVG/main" xmlns:pic="http://schemas.openxmlformats.org/drawingml/2006/picture" xmlns:wps="http://schemas.microsoft.com/office/word/2010/wordprocessingShape" xmlns:wne="http://schemas.microsoft.com/office/word/2006/wordml" xmlns:wpi="http://schemas.microsoft.com/office/word/2010/wordprocessingInk" xmlns:wpg="http://schemas.microsoft.com/office/word/2010/wordprocessingGroup" xmlns:w16se="http://schemas.microsoft.com/office/word/2015/wordml/symex" xmlns:w16="http://schemas.microsoft.com/office/word/2018/wordml" xmlns:w16cid="http://schemas.microsoft.com/office/word/2016/wordml/cid" xmlns:w16cex="http://schemas.microsoft.com/office/word/2018/wordml/cex" xmlns:w15="http://schemas.microsoft.com/office/word/2012/wordml" xmlns:w14="http://schemas.microsoft.com/office/word/2010/wordml" xmlns:w="http://schemas.openxmlformats.org/wordprocessingml/2006/main" xmlns:w10="urn:schemas-microsoft-com:office:word" xmlns:wp="http://schemas.openxmlformats.org/drawingml/2006/wordprocessingDrawing" xmlns:wp14="http://schemas.microsoft.com/office/word/2010/wordprocessingDrawing" xmlns:v="urn:schemas-microsoft-com:vml" xmlns:m="http://schemas.openxmlformats.org/officeDocument/2006/math" xmlns:o="urn:schemas-microsoft-com:office:office" xmlns:am3d="http://schemas.microsoft.com/office/drawing/2017/model3d" xmlns:aink="http://schemas.microsoft.com/office/drawing/2016/ink" xmlns:mc="http://schemas.openxmlformats.org/markup-compatibility/2006" xmlns:cx8="http://schemas.microsoft.com/office/drawing/2016/5/14/chartex" xmlns:cx7="http://schemas.microsoft.com/office/drawing/2016/5/13/chartex" xmlns:cx6="http://schemas.microsoft.com/office/drawing/2016/5/12/chartex" xmlns:cx5="http://schemas.microsoft.com/office/drawing/2016/5/11/chartex" xmlns:cx4="http://schemas.microsoft.com/office/drawing/2016/5/10/chartex" xmlns:cx3="http://schemas.microsoft.com/office/drawing/2016/5/9/chartex" xmlns:cx2="http://schemas.microsoft.com/office/drawing/2015/10/21/chartex" xmlns:cx1="http://schemas.microsoft.com/office/drawing/2015/9/8/chartex" xmlns:cx="http://schemas.microsoft.com/office/drawing/2014/chartex" xmlns:wpc="http://schemas.microsoft.com/office/word/2010/wordprocessingCanvas" xmlns="" r:embed="rId1249"/>
              </a:ext>
            </a:extLst>
          </a:blip>
          <a:stretch>
            <a:fillRect/>
          </a:stretch>
        </p:blipFill>
        <p:spPr>
          <a:xfrm rot="10800000">
            <a:off x="7837868" y="2186782"/>
            <a:ext cx="310287" cy="353631"/>
          </a:xfrm>
          <a:prstGeom prst="rect">
            <a:avLst/>
          </a:prstGeom>
        </p:spPr>
      </p:pic>
      <p:sp>
        <p:nvSpPr>
          <p:cNvPr id="26" name="Rechteck 25"/>
          <p:cNvSpPr/>
          <p:nvPr/>
        </p:nvSpPr>
        <p:spPr>
          <a:xfrm rot="1153406">
            <a:off x="7784801" y="690495"/>
            <a:ext cx="140835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de-DE" sz="900" b="1" dirty="0" smtClean="0">
                <a:latin typeface="Arial" panose="020B0604020202020204" pitchFamily="34" charset="0"/>
                <a:ea typeface="Times New Roman" panose="02020603050405020304" pitchFamily="18" charset="0"/>
              </a:rPr>
              <a:t>Lernfeldbezogene Präsentation planen und durchführen</a:t>
            </a:r>
            <a:endParaRPr lang="de-DE" sz="900" dirty="0"/>
          </a:p>
        </p:txBody>
      </p:sp>
      <p:sp>
        <p:nvSpPr>
          <p:cNvPr id="27" name="Pfeil nach unten 26"/>
          <p:cNvSpPr/>
          <p:nvPr/>
        </p:nvSpPr>
        <p:spPr>
          <a:xfrm rot="1183497">
            <a:off x="7916256" y="1128592"/>
            <a:ext cx="366338" cy="280905"/>
          </a:xfrm>
          <a:prstGeom prst="downArrow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cxnSp>
        <p:nvCxnSpPr>
          <p:cNvPr id="13" name="Gerade Verbindung mit Pfeil 12"/>
          <p:cNvCxnSpPr/>
          <p:nvPr/>
        </p:nvCxnSpPr>
        <p:spPr>
          <a:xfrm flipV="1">
            <a:off x="3016278" y="2073598"/>
            <a:ext cx="475602" cy="3078967"/>
          </a:xfrm>
          <a:prstGeom prst="straightConnector1">
            <a:avLst/>
          </a:prstGeom>
          <a:ln>
            <a:solidFill>
              <a:schemeClr val="bg1">
                <a:lumMod val="65000"/>
              </a:schemeClr>
            </a:solidFill>
            <a:prstDash val="dash"/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6" name="Gerade Verbindung mit Pfeil 75"/>
          <p:cNvCxnSpPr>
            <a:stCxn id="12" idx="1"/>
          </p:cNvCxnSpPr>
          <p:nvPr/>
        </p:nvCxnSpPr>
        <p:spPr>
          <a:xfrm flipH="1" flipV="1">
            <a:off x="5308345" y="1830270"/>
            <a:ext cx="1160007" cy="234620"/>
          </a:xfrm>
          <a:prstGeom prst="straightConnector1">
            <a:avLst/>
          </a:prstGeom>
          <a:ln>
            <a:solidFill>
              <a:schemeClr val="bg1">
                <a:lumMod val="65000"/>
              </a:schemeClr>
            </a:solidFill>
            <a:prstDash val="dash"/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0" name="Gerade Verbindung mit Pfeil 79"/>
          <p:cNvCxnSpPr/>
          <p:nvPr/>
        </p:nvCxnSpPr>
        <p:spPr>
          <a:xfrm flipV="1">
            <a:off x="6471760" y="2275278"/>
            <a:ext cx="217088" cy="1523174"/>
          </a:xfrm>
          <a:prstGeom prst="straightConnector1">
            <a:avLst/>
          </a:prstGeom>
          <a:ln>
            <a:solidFill>
              <a:schemeClr val="bg1">
                <a:lumMod val="65000"/>
              </a:schemeClr>
            </a:solidFill>
            <a:prstDash val="dash"/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" name="Gerade Verbindung mit Pfeil 80"/>
          <p:cNvCxnSpPr>
            <a:stCxn id="15" idx="1"/>
          </p:cNvCxnSpPr>
          <p:nvPr/>
        </p:nvCxnSpPr>
        <p:spPr>
          <a:xfrm flipH="1">
            <a:off x="6621811" y="3883799"/>
            <a:ext cx="508466" cy="21588"/>
          </a:xfrm>
          <a:prstGeom prst="straightConnector1">
            <a:avLst/>
          </a:prstGeom>
          <a:ln>
            <a:solidFill>
              <a:schemeClr val="bg1">
                <a:lumMod val="65000"/>
              </a:schemeClr>
            </a:solidFill>
            <a:prstDash val="dash"/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8296496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8" d="100"/>
          <a:sy n="108" d="100"/>
        </p:scale>
        <p:origin x="892" y="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